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A7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80"/>
    <p:restoredTop sz="94694"/>
  </p:normalViewPr>
  <p:slideViewPr>
    <p:cSldViewPr snapToGrid="0" snapToObjects="1">
      <p:cViewPr varScale="1">
        <p:scale>
          <a:sx n="77" d="100"/>
          <a:sy n="77" d="100"/>
        </p:scale>
        <p:origin x="289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es, Jose E" userId="e245475d-23a0-4c91-b781-d159db6deb5e" providerId="ADAL" clId="{B1E71F79-A6BD-4A96-BD6F-9A877F69D36B}"/>
    <pc:docChg chg="modSld">
      <pc:chgData name="Gonzales, Jose E" userId="e245475d-23a0-4c91-b781-d159db6deb5e" providerId="ADAL" clId="{B1E71F79-A6BD-4A96-BD6F-9A877F69D36B}" dt="2023-10-06T19:06:24.148" v="12" actId="20577"/>
      <pc:docMkLst>
        <pc:docMk/>
      </pc:docMkLst>
      <pc:sldChg chg="modSp mod">
        <pc:chgData name="Gonzales, Jose E" userId="e245475d-23a0-4c91-b781-d159db6deb5e" providerId="ADAL" clId="{B1E71F79-A6BD-4A96-BD6F-9A877F69D36B}" dt="2023-10-06T19:06:24.148" v="12" actId="20577"/>
        <pc:sldMkLst>
          <pc:docMk/>
          <pc:sldMk cId="3474948901" sldId="256"/>
        </pc:sldMkLst>
        <pc:spChg chg="mod">
          <ac:chgData name="Gonzales, Jose E" userId="e245475d-23a0-4c91-b781-d159db6deb5e" providerId="ADAL" clId="{B1E71F79-A6BD-4A96-BD6F-9A877F69D36B}" dt="2023-10-06T19:06:24.148" v="12" actId="20577"/>
          <ac:spMkLst>
            <pc:docMk/>
            <pc:sldMk cId="3474948901" sldId="256"/>
            <ac:spMk id="2" creationId="{49B27010-74D5-9244-9C3C-59A21BDC974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0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914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01F631A6-A0ED-9E45-BB65-884186B0E6C6}" type="datetimeFigureOut">
              <a:rPr lang="en-US" smtClean="0"/>
              <a:t>10/10/2023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CAF5DBF-46B8-D64F-BB77-53B5A2999E93}" type="slidenum">
              <a:rPr lang="en-US" smtClean="0"/>
              <a:t>‹#›</a:t>
            </a:fld>
            <a:endParaRPr lang="en-US"/>
          </a:p>
        </p:txBody>
      </p:sp>
    </p:spTree>
    <p:extLst>
      <p:ext uri="{BB962C8B-B14F-4D97-AF65-F5344CB8AC3E}">
        <p14:creationId xmlns:p14="http://schemas.microsoft.com/office/powerpoint/2010/main" val="3868289171"/>
      </p:ext>
    </p:extLst>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brainshark.com/uhc/vu?pi=zGxz11YFP3zm7iVz0"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brainshark.com/uhc/vu?pi=zH0zcb0GJzm7iVz0" TargetMode="External"/><Relationship Id="rId5" Type="http://schemas.openxmlformats.org/officeDocument/2006/relationships/image" Target="../media/image4.emf"/><Relationship Id="rId10" Type="http://schemas.openxmlformats.org/officeDocument/2006/relationships/image" Target="../media/image7.png"/><Relationship Id="rId4" Type="http://schemas.openxmlformats.org/officeDocument/2006/relationships/image" Target="../media/image3.emf"/><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s://www.brainshark.com/uhc/vu?pi=zHbzpdeA1zm7iVz0" TargetMode="External"/><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C007FC-388B-204C-A1C4-B30D5EFCEA7B}"/>
              </a:ext>
            </a:extLst>
          </p:cNvPr>
          <p:cNvSpPr/>
          <p:nvPr/>
        </p:nvSpPr>
        <p:spPr>
          <a:xfrm>
            <a:off x="382322" y="4986334"/>
            <a:ext cx="7266509" cy="1184940"/>
          </a:xfrm>
          <a:prstGeom prst="rect">
            <a:avLst/>
          </a:prstGeom>
        </p:spPr>
        <p:txBody>
          <a:bodyPr wrap="square">
            <a:spAutoFit/>
          </a:bodyPr>
          <a:lstStyle/>
          <a:p>
            <a:r>
              <a:rPr lang="en-US" sz="1500" baseline="0" dirty="0">
                <a:solidFill>
                  <a:srgbClr val="2B3A7A"/>
                </a:solidFill>
                <a:effectLst/>
                <a:latin typeface="UHC Sans" pitchFamily="2" charset="77"/>
              </a:rPr>
              <a:t>As a UnitedHealthcare member, you’ll have access to certain programs, tools and resources designed to help you stay healthier and save money. </a:t>
            </a:r>
          </a:p>
          <a:p>
            <a:endParaRPr lang="en-US" sz="1500" baseline="0" dirty="0">
              <a:solidFill>
                <a:srgbClr val="2B3A7A"/>
              </a:solidFill>
              <a:effectLst/>
              <a:latin typeface="UHC Sans" pitchFamily="2" charset="77"/>
            </a:endParaRPr>
          </a:p>
          <a:p>
            <a:r>
              <a:rPr lang="en-US" sz="1100" baseline="0" dirty="0">
                <a:solidFill>
                  <a:srgbClr val="2B3A7A"/>
                </a:solidFill>
                <a:effectLst/>
                <a:latin typeface="UHC Sans" pitchFamily="2" charset="77"/>
              </a:rPr>
              <a:t>Scan the QR codes to learn more.</a:t>
            </a:r>
          </a:p>
          <a:p>
            <a:endParaRPr lang="en-US" sz="1500" baseline="0" dirty="0">
              <a:solidFill>
                <a:srgbClr val="2B3A7A"/>
              </a:solidFill>
              <a:effectLst/>
              <a:latin typeface="UHC Sans" pitchFamily="2" charset="77"/>
            </a:endParaRPr>
          </a:p>
        </p:txBody>
      </p:sp>
      <p:sp>
        <p:nvSpPr>
          <p:cNvPr id="4" name="Rectangle 3">
            <a:extLst>
              <a:ext uri="{FF2B5EF4-FFF2-40B4-BE49-F238E27FC236}">
                <a16:creationId xmlns:a16="http://schemas.microsoft.com/office/drawing/2014/main" id="{1F255F10-4F19-504B-AF61-C11C7C792745}"/>
              </a:ext>
            </a:extLst>
          </p:cNvPr>
          <p:cNvSpPr/>
          <p:nvPr/>
        </p:nvSpPr>
        <p:spPr>
          <a:xfrm>
            <a:off x="1994488" y="6112984"/>
            <a:ext cx="3414256"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solidFill>
                  <a:srgbClr val="2D3979"/>
                </a:solidFill>
                <a:latin typeface="UHC Serif Headline" panose="02020503060303060403" pitchFamily="18" charset="77"/>
              </a:rPr>
              <a:t>PEBC- 2024 Open Enrollment Presentation </a:t>
            </a:r>
            <a:endParaRPr lang="en-US" baseline="0" dirty="0">
              <a:solidFill>
                <a:srgbClr val="2D3979"/>
              </a:solidFill>
              <a:effectLst/>
              <a:latin typeface="UHC Serif Headline Semibold" panose="02020503060303060403" pitchFamily="18" charset="77"/>
            </a:endParaRPr>
          </a:p>
        </p:txBody>
      </p:sp>
      <p:pic>
        <p:nvPicPr>
          <p:cNvPr id="8" name="Picture 7">
            <a:extLst>
              <a:ext uri="{FF2B5EF4-FFF2-40B4-BE49-F238E27FC236}">
                <a16:creationId xmlns:a16="http://schemas.microsoft.com/office/drawing/2014/main" id="{05796030-65FD-104A-8905-755F6A92DFE3}"/>
              </a:ext>
            </a:extLst>
          </p:cNvPr>
          <p:cNvPicPr>
            <a:picLocks noChangeAspect="1"/>
          </p:cNvPicPr>
          <p:nvPr/>
        </p:nvPicPr>
        <p:blipFill>
          <a:blip r:embed="rId2"/>
          <a:srcRect/>
          <a:stretch/>
        </p:blipFill>
        <p:spPr>
          <a:xfrm>
            <a:off x="0" y="0"/>
            <a:ext cx="7772400" cy="4661117"/>
          </a:xfrm>
          <a:prstGeom prst="rect">
            <a:avLst/>
          </a:prstGeom>
        </p:spPr>
      </p:pic>
      <p:sp>
        <p:nvSpPr>
          <p:cNvPr id="9" name="Rectangle 8">
            <a:extLst>
              <a:ext uri="{FF2B5EF4-FFF2-40B4-BE49-F238E27FC236}">
                <a16:creationId xmlns:a16="http://schemas.microsoft.com/office/drawing/2014/main" id="{4E04E90B-6211-0E4E-AF61-825CEA7443E5}"/>
              </a:ext>
            </a:extLst>
          </p:cNvPr>
          <p:cNvSpPr/>
          <p:nvPr/>
        </p:nvSpPr>
        <p:spPr>
          <a:xfrm>
            <a:off x="5821465" y="6965315"/>
            <a:ext cx="1332193" cy="415498"/>
          </a:xfrm>
          <a:prstGeom prst="rect">
            <a:avLst/>
          </a:prstGeom>
        </p:spPr>
        <p:txBody>
          <a:bodyPr wrap="square">
            <a:spAutoFit/>
          </a:bodyPr>
          <a:lstStyle/>
          <a:p>
            <a:r>
              <a:rPr lang="en-US" sz="700" baseline="0" dirty="0">
                <a:solidFill>
                  <a:srgbClr val="002060"/>
                </a:solidFill>
                <a:effectLst/>
                <a:latin typeface="Helvetica" pitchFamily="2" charset="0"/>
              </a:rPr>
              <a:t>Scan QR code with your phone's camera or QR reader</a:t>
            </a:r>
          </a:p>
        </p:txBody>
      </p:sp>
      <p:pic>
        <p:nvPicPr>
          <p:cNvPr id="10" name="Picture 9">
            <a:extLst>
              <a:ext uri="{FF2B5EF4-FFF2-40B4-BE49-F238E27FC236}">
                <a16:creationId xmlns:a16="http://schemas.microsoft.com/office/drawing/2014/main" id="{72617CB4-08F8-0245-BFDD-4C5DA0761041}"/>
              </a:ext>
            </a:extLst>
          </p:cNvPr>
          <p:cNvPicPr>
            <a:picLocks noChangeAspect="1"/>
          </p:cNvPicPr>
          <p:nvPr/>
        </p:nvPicPr>
        <p:blipFill>
          <a:blip r:embed="rId3"/>
          <a:srcRect/>
          <a:stretch/>
        </p:blipFill>
        <p:spPr>
          <a:xfrm>
            <a:off x="482429" y="6175658"/>
            <a:ext cx="1436007" cy="686233"/>
          </a:xfrm>
          <a:prstGeom prst="rect">
            <a:avLst/>
          </a:prstGeom>
        </p:spPr>
      </p:pic>
      <p:pic>
        <p:nvPicPr>
          <p:cNvPr id="11" name="Picture 10">
            <a:extLst>
              <a:ext uri="{FF2B5EF4-FFF2-40B4-BE49-F238E27FC236}">
                <a16:creationId xmlns:a16="http://schemas.microsoft.com/office/drawing/2014/main" id="{17FB5460-B7E9-E34C-BD30-2A9E6F44C087}"/>
              </a:ext>
            </a:extLst>
          </p:cNvPr>
          <p:cNvPicPr>
            <a:picLocks noChangeAspect="1"/>
          </p:cNvPicPr>
          <p:nvPr/>
        </p:nvPicPr>
        <p:blipFill>
          <a:blip r:embed="rId4"/>
          <a:stretch>
            <a:fillRect/>
          </a:stretch>
        </p:blipFill>
        <p:spPr>
          <a:xfrm>
            <a:off x="6189832" y="9297718"/>
            <a:ext cx="1320800" cy="457200"/>
          </a:xfrm>
          <a:prstGeom prst="rect">
            <a:avLst/>
          </a:prstGeom>
        </p:spPr>
      </p:pic>
      <p:pic>
        <p:nvPicPr>
          <p:cNvPr id="12" name="Picture 11">
            <a:extLst>
              <a:ext uri="{FF2B5EF4-FFF2-40B4-BE49-F238E27FC236}">
                <a16:creationId xmlns:a16="http://schemas.microsoft.com/office/drawing/2014/main" id="{9A733C1E-66EF-CE41-BFE6-8F76F92FAE3C}"/>
              </a:ext>
            </a:extLst>
          </p:cNvPr>
          <p:cNvPicPr>
            <a:picLocks noChangeAspect="1"/>
          </p:cNvPicPr>
          <p:nvPr/>
        </p:nvPicPr>
        <p:blipFill>
          <a:blip r:embed="rId5"/>
          <a:stretch>
            <a:fillRect/>
          </a:stretch>
        </p:blipFill>
        <p:spPr>
          <a:xfrm>
            <a:off x="655534" y="269408"/>
            <a:ext cx="520700" cy="914400"/>
          </a:xfrm>
          <a:prstGeom prst="rect">
            <a:avLst/>
          </a:prstGeom>
        </p:spPr>
      </p:pic>
      <p:sp>
        <p:nvSpPr>
          <p:cNvPr id="14" name="Rectangle 13">
            <a:extLst>
              <a:ext uri="{FF2B5EF4-FFF2-40B4-BE49-F238E27FC236}">
                <a16:creationId xmlns:a16="http://schemas.microsoft.com/office/drawing/2014/main" id="{FA2E2A05-622F-2E44-ACAE-FFE6D764DD70}"/>
              </a:ext>
            </a:extLst>
          </p:cNvPr>
          <p:cNvSpPr/>
          <p:nvPr/>
        </p:nvSpPr>
        <p:spPr>
          <a:xfrm>
            <a:off x="607787" y="8867002"/>
            <a:ext cx="881266" cy="523220"/>
          </a:xfrm>
          <a:prstGeom prst="rect">
            <a:avLst/>
          </a:prstGeom>
        </p:spPr>
        <p:txBody>
          <a:bodyPr wrap="square">
            <a:spAutoFit/>
          </a:bodyPr>
          <a:lstStyle/>
          <a:p>
            <a:r>
              <a:rPr lang="en-US" sz="700" baseline="0" dirty="0">
                <a:solidFill>
                  <a:srgbClr val="002060"/>
                </a:solidFill>
                <a:effectLst/>
                <a:latin typeface="Helvetica" pitchFamily="2" charset="0"/>
              </a:rPr>
              <a:t>Scan QR code with your phone's camera or QR reader</a:t>
            </a:r>
          </a:p>
        </p:txBody>
      </p:sp>
      <p:sp>
        <p:nvSpPr>
          <p:cNvPr id="2" name="TextBox 1">
            <a:extLst>
              <a:ext uri="{FF2B5EF4-FFF2-40B4-BE49-F238E27FC236}">
                <a16:creationId xmlns:a16="http://schemas.microsoft.com/office/drawing/2014/main" id="{49B27010-74D5-9244-9C3C-59A21BDC974C}"/>
              </a:ext>
            </a:extLst>
          </p:cNvPr>
          <p:cNvSpPr txBox="1"/>
          <p:nvPr/>
        </p:nvSpPr>
        <p:spPr>
          <a:xfrm>
            <a:off x="478755" y="1580782"/>
            <a:ext cx="3083548" cy="553998"/>
          </a:xfrm>
          <a:prstGeom prst="rect">
            <a:avLst/>
          </a:prstGeom>
          <a:noFill/>
        </p:spPr>
        <p:txBody>
          <a:bodyPr wrap="square" rtlCol="0">
            <a:spAutoFit/>
          </a:bodyPr>
          <a:lstStyle/>
          <a:p>
            <a:r>
              <a:rPr lang="en-US" sz="3000" b="1">
                <a:solidFill>
                  <a:srgbClr val="2B3A79"/>
                </a:solidFill>
                <a:latin typeface="Arial" panose="020B0604020202020204" pitchFamily="34" charset="0"/>
                <a:cs typeface="Arial" panose="020B0604020202020204" pitchFamily="34" charset="0"/>
              </a:rPr>
              <a:t>Dallas </a:t>
            </a:r>
            <a:r>
              <a:rPr lang="en-US" sz="3000" b="1" dirty="0">
                <a:solidFill>
                  <a:srgbClr val="2B3A79"/>
                </a:solidFill>
                <a:latin typeface="Arial" panose="020B0604020202020204" pitchFamily="34" charset="0"/>
                <a:cs typeface="Arial" panose="020B0604020202020204" pitchFamily="34" charset="0"/>
              </a:rPr>
              <a:t>County</a:t>
            </a:r>
          </a:p>
        </p:txBody>
      </p:sp>
      <p:sp>
        <p:nvSpPr>
          <p:cNvPr id="18" name="TextBox 17">
            <a:extLst>
              <a:ext uri="{FF2B5EF4-FFF2-40B4-BE49-F238E27FC236}">
                <a16:creationId xmlns:a16="http://schemas.microsoft.com/office/drawing/2014/main" id="{CD690100-23D2-998E-D76E-0A7E792B2B94}"/>
              </a:ext>
            </a:extLst>
          </p:cNvPr>
          <p:cNvSpPr txBox="1"/>
          <p:nvPr/>
        </p:nvSpPr>
        <p:spPr>
          <a:xfrm>
            <a:off x="1950936" y="6866823"/>
            <a:ext cx="3886200" cy="261610"/>
          </a:xfrm>
          <a:prstGeom prst="rect">
            <a:avLst/>
          </a:prstGeom>
          <a:noFill/>
        </p:spPr>
        <p:txBody>
          <a:bodyPr wrap="square">
            <a:spAutoFit/>
          </a:bodyPr>
          <a:lstStyle/>
          <a:p>
            <a:pPr marL="0" marR="0">
              <a:spcBef>
                <a:spcPts val="0"/>
              </a:spcBef>
              <a:spcAft>
                <a:spcPts val="0"/>
              </a:spcAft>
            </a:pPr>
            <a:r>
              <a:rPr lang="en-US" sz="1100" u="sng" dirty="0">
                <a:solidFill>
                  <a:srgbClr val="0563C1"/>
                </a:solidFill>
                <a:effectLst/>
                <a:latin typeface="Calibri" panose="020F0502020204030204" pitchFamily="34" charset="0"/>
                <a:ea typeface="Calibri" panose="020F0502020204030204" pitchFamily="34" charset="0"/>
                <a:hlinkClick r:id="rId6"/>
              </a:rPr>
              <a:t>https://www.brainshark.com/uhc/vu?pi=zH0zcb0GJzm7iVz0</a:t>
            </a:r>
            <a:endParaRPr lang="en-US" sz="1100" dirty="0">
              <a:effectLst/>
              <a:latin typeface="Calibri" panose="020F0502020204030204" pitchFamily="34" charset="0"/>
              <a:ea typeface="Calibri" panose="020F0502020204030204" pitchFamily="34" charset="0"/>
            </a:endParaRPr>
          </a:p>
        </p:txBody>
      </p:sp>
      <p:pic>
        <p:nvPicPr>
          <p:cNvPr id="19" name="Picture 18">
            <a:extLst>
              <a:ext uri="{FF2B5EF4-FFF2-40B4-BE49-F238E27FC236}">
                <a16:creationId xmlns:a16="http://schemas.microsoft.com/office/drawing/2014/main" id="{99EA4ACE-B684-2E1D-3AF4-50CF62EA7C25}"/>
              </a:ext>
            </a:extLst>
          </p:cNvPr>
          <p:cNvPicPr>
            <a:picLocks noChangeAspect="1"/>
          </p:cNvPicPr>
          <p:nvPr/>
        </p:nvPicPr>
        <p:blipFill>
          <a:blip r:embed="rId7"/>
          <a:srcRect/>
          <a:stretch/>
        </p:blipFill>
        <p:spPr>
          <a:xfrm>
            <a:off x="5947698" y="7686756"/>
            <a:ext cx="922873" cy="763758"/>
          </a:xfrm>
          <a:prstGeom prst="rect">
            <a:avLst/>
          </a:prstGeom>
        </p:spPr>
      </p:pic>
      <p:sp>
        <p:nvSpPr>
          <p:cNvPr id="20" name="Rectangle 19">
            <a:extLst>
              <a:ext uri="{FF2B5EF4-FFF2-40B4-BE49-F238E27FC236}">
                <a16:creationId xmlns:a16="http://schemas.microsoft.com/office/drawing/2014/main" id="{D7C35478-6355-EE66-45CE-F6FAA6EC6D78}"/>
              </a:ext>
            </a:extLst>
          </p:cNvPr>
          <p:cNvSpPr/>
          <p:nvPr/>
        </p:nvSpPr>
        <p:spPr>
          <a:xfrm>
            <a:off x="5347543" y="8482281"/>
            <a:ext cx="2386594" cy="861774"/>
          </a:xfrm>
          <a:prstGeom prst="rect">
            <a:avLst/>
          </a:prstGeom>
        </p:spPr>
        <p:txBody>
          <a:bodyPr wrap="square">
            <a:spAutoFit/>
          </a:bodyPr>
          <a:lstStyle/>
          <a:p>
            <a:r>
              <a:rPr lang="en-US" sz="1000" b="1" dirty="0">
                <a:solidFill>
                  <a:srgbClr val="2B3A79"/>
                </a:solidFill>
                <a:effectLst/>
                <a:latin typeface="UHC Serif Headline" panose="02020503060303060403" pitchFamily="18" charset="77"/>
              </a:rPr>
              <a:t>Rally®</a:t>
            </a:r>
            <a:endParaRPr lang="en-US" sz="1000" dirty="0">
              <a:solidFill>
                <a:srgbClr val="2B3A79"/>
              </a:solidFill>
              <a:effectLst/>
              <a:latin typeface="UHC Serif Headline Semibold" panose="02020503060303060403" pitchFamily="18" charset="77"/>
            </a:endParaRPr>
          </a:p>
          <a:p>
            <a:r>
              <a:rPr lang="en-US" sz="1000" baseline="0" dirty="0">
                <a:solidFill>
                  <a:srgbClr val="2B3A79"/>
                </a:solidFill>
                <a:effectLst/>
                <a:latin typeface="UHC Sans" pitchFamily="2" charset="77"/>
              </a:rPr>
              <a:t>A path to better health. Get personalized recommendations designed to help improve your health and have fun doing it.</a:t>
            </a:r>
          </a:p>
        </p:txBody>
      </p:sp>
      <p:sp>
        <p:nvSpPr>
          <p:cNvPr id="21" name="Rectangle 20">
            <a:extLst>
              <a:ext uri="{FF2B5EF4-FFF2-40B4-BE49-F238E27FC236}">
                <a16:creationId xmlns:a16="http://schemas.microsoft.com/office/drawing/2014/main" id="{83461810-1E12-B5A9-760F-FBD0C37467BD}"/>
              </a:ext>
            </a:extLst>
          </p:cNvPr>
          <p:cNvSpPr/>
          <p:nvPr/>
        </p:nvSpPr>
        <p:spPr>
          <a:xfrm>
            <a:off x="1933287" y="7700823"/>
            <a:ext cx="3414256"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solidFill>
                  <a:srgbClr val="2D3979"/>
                </a:solidFill>
                <a:latin typeface="UHC Serif Headline" panose="02020503060303060403" pitchFamily="18" charset="77"/>
              </a:rPr>
              <a:t>PEBC- 2024 Wellness Program Presentation</a:t>
            </a:r>
            <a:endParaRPr lang="en-US" baseline="0" dirty="0">
              <a:solidFill>
                <a:srgbClr val="2D3979"/>
              </a:solidFill>
              <a:effectLst/>
              <a:latin typeface="UHC Serif Headline Semibold" panose="02020503060303060403" pitchFamily="18" charset="77"/>
            </a:endParaRPr>
          </a:p>
        </p:txBody>
      </p:sp>
      <p:sp>
        <p:nvSpPr>
          <p:cNvPr id="23" name="TextBox 22">
            <a:extLst>
              <a:ext uri="{FF2B5EF4-FFF2-40B4-BE49-F238E27FC236}">
                <a16:creationId xmlns:a16="http://schemas.microsoft.com/office/drawing/2014/main" id="{FDD2D496-CD77-B631-ED70-D4F034C390A4}"/>
              </a:ext>
            </a:extLst>
          </p:cNvPr>
          <p:cNvSpPr txBox="1"/>
          <p:nvPr/>
        </p:nvSpPr>
        <p:spPr>
          <a:xfrm>
            <a:off x="1877712" y="8616179"/>
            <a:ext cx="3531032" cy="430887"/>
          </a:xfrm>
          <a:prstGeom prst="rect">
            <a:avLst/>
          </a:prstGeom>
          <a:noFill/>
        </p:spPr>
        <p:txBody>
          <a:bodyPr wrap="square">
            <a:spAutoFit/>
          </a:bodyPr>
          <a:lstStyle/>
          <a:p>
            <a:pPr marL="0" marR="0">
              <a:spcBef>
                <a:spcPts val="0"/>
              </a:spcBef>
              <a:spcAft>
                <a:spcPts val="0"/>
              </a:spcAft>
            </a:pPr>
            <a:r>
              <a:rPr lang="en-US" sz="1100" u="sng" dirty="0">
                <a:solidFill>
                  <a:srgbClr val="0563C1"/>
                </a:solidFill>
                <a:effectLst/>
                <a:latin typeface="Calibri" panose="020F0502020204030204" pitchFamily="34" charset="0"/>
                <a:ea typeface="Calibri" panose="020F0502020204030204" pitchFamily="34" charset="0"/>
                <a:hlinkClick r:id="rId8"/>
              </a:rPr>
              <a:t>https://www.brainshark.com/uhc/vu?pi=zGxz11YFP3zm7iVz0</a:t>
            </a:r>
            <a:endParaRPr lang="en-US" sz="1100" dirty="0">
              <a:effectLst/>
              <a:latin typeface="Calibri" panose="020F0502020204030204" pitchFamily="34" charset="0"/>
              <a:ea typeface="Calibri" panose="020F0502020204030204" pitchFamily="34" charset="0"/>
            </a:endParaRPr>
          </a:p>
        </p:txBody>
      </p:sp>
      <p:pic>
        <p:nvPicPr>
          <p:cNvPr id="24" name="Picture 1">
            <a:extLst>
              <a:ext uri="{FF2B5EF4-FFF2-40B4-BE49-F238E27FC236}">
                <a16:creationId xmlns:a16="http://schemas.microsoft.com/office/drawing/2014/main" id="{1C2F4A5B-C254-CD4B-9989-8329DBBFCF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913" y="7987306"/>
            <a:ext cx="1402470" cy="91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EAF195D-9F58-76FE-7300-65B59F1C91B5}"/>
              </a:ext>
            </a:extLst>
          </p:cNvPr>
          <p:cNvPicPr>
            <a:picLocks noChangeAspect="1"/>
          </p:cNvPicPr>
          <p:nvPr/>
        </p:nvPicPr>
        <p:blipFill>
          <a:blip r:embed="rId10"/>
          <a:stretch>
            <a:fillRect/>
          </a:stretch>
        </p:blipFill>
        <p:spPr>
          <a:xfrm>
            <a:off x="5869636" y="5851413"/>
            <a:ext cx="1144041" cy="1133781"/>
          </a:xfrm>
          <a:prstGeom prst="rect">
            <a:avLst/>
          </a:prstGeom>
        </p:spPr>
      </p:pic>
    </p:spTree>
    <p:extLst>
      <p:ext uri="{BB962C8B-B14F-4D97-AF65-F5344CB8AC3E}">
        <p14:creationId xmlns:p14="http://schemas.microsoft.com/office/powerpoint/2010/main" val="347494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4DB274-79BB-5640-9CCF-8AEA768654C4}"/>
              </a:ext>
            </a:extLst>
          </p:cNvPr>
          <p:cNvPicPr>
            <a:picLocks noChangeAspect="1"/>
          </p:cNvPicPr>
          <p:nvPr/>
        </p:nvPicPr>
        <p:blipFill>
          <a:blip r:embed="rId2"/>
          <a:stretch>
            <a:fillRect/>
          </a:stretch>
        </p:blipFill>
        <p:spPr>
          <a:xfrm>
            <a:off x="6189832" y="9297718"/>
            <a:ext cx="1320800" cy="457200"/>
          </a:xfrm>
          <a:prstGeom prst="rect">
            <a:avLst/>
          </a:prstGeom>
        </p:spPr>
      </p:pic>
      <p:pic>
        <p:nvPicPr>
          <p:cNvPr id="13" name="Picture 12">
            <a:extLst>
              <a:ext uri="{FF2B5EF4-FFF2-40B4-BE49-F238E27FC236}">
                <a16:creationId xmlns:a16="http://schemas.microsoft.com/office/drawing/2014/main" id="{97691FD8-C8A3-554E-865C-17705E0DE063}"/>
              </a:ext>
            </a:extLst>
          </p:cNvPr>
          <p:cNvPicPr>
            <a:picLocks noChangeAspect="1"/>
          </p:cNvPicPr>
          <p:nvPr/>
        </p:nvPicPr>
        <p:blipFill>
          <a:blip r:embed="rId3"/>
          <a:stretch>
            <a:fillRect/>
          </a:stretch>
        </p:blipFill>
        <p:spPr>
          <a:xfrm>
            <a:off x="263948" y="5520123"/>
            <a:ext cx="1108717" cy="184786"/>
          </a:xfrm>
          <a:prstGeom prst="rect">
            <a:avLst/>
          </a:prstGeom>
        </p:spPr>
      </p:pic>
      <p:sp>
        <p:nvSpPr>
          <p:cNvPr id="14" name="Rectangle 13">
            <a:extLst>
              <a:ext uri="{FF2B5EF4-FFF2-40B4-BE49-F238E27FC236}">
                <a16:creationId xmlns:a16="http://schemas.microsoft.com/office/drawing/2014/main" id="{F3ED3E2B-DAC8-394F-8FA3-9B15251D1691}"/>
              </a:ext>
            </a:extLst>
          </p:cNvPr>
          <p:cNvSpPr/>
          <p:nvPr/>
        </p:nvSpPr>
        <p:spPr>
          <a:xfrm>
            <a:off x="5962274" y="2446668"/>
            <a:ext cx="881266" cy="523220"/>
          </a:xfrm>
          <a:prstGeom prst="rect">
            <a:avLst/>
          </a:prstGeom>
        </p:spPr>
        <p:txBody>
          <a:bodyPr wrap="square">
            <a:spAutoFit/>
          </a:bodyPr>
          <a:lstStyle/>
          <a:p>
            <a:r>
              <a:rPr lang="en-US" sz="700" baseline="0" dirty="0">
                <a:solidFill>
                  <a:srgbClr val="002060"/>
                </a:solidFill>
                <a:effectLst/>
                <a:latin typeface="Helvetica" pitchFamily="2" charset="0"/>
              </a:rPr>
              <a:t>Scan QR code with your phone's camera or QR reader</a:t>
            </a:r>
          </a:p>
        </p:txBody>
      </p:sp>
      <p:sp>
        <p:nvSpPr>
          <p:cNvPr id="15" name="Rectangle 14">
            <a:extLst>
              <a:ext uri="{FF2B5EF4-FFF2-40B4-BE49-F238E27FC236}">
                <a16:creationId xmlns:a16="http://schemas.microsoft.com/office/drawing/2014/main" id="{F0BBD01D-3469-7442-9FF4-90B5529210C7}"/>
              </a:ext>
            </a:extLst>
          </p:cNvPr>
          <p:cNvSpPr/>
          <p:nvPr/>
        </p:nvSpPr>
        <p:spPr>
          <a:xfrm>
            <a:off x="480782" y="4860885"/>
            <a:ext cx="881266" cy="523220"/>
          </a:xfrm>
          <a:prstGeom prst="rect">
            <a:avLst/>
          </a:prstGeom>
        </p:spPr>
        <p:txBody>
          <a:bodyPr wrap="square">
            <a:spAutoFit/>
          </a:bodyPr>
          <a:lstStyle/>
          <a:p>
            <a:r>
              <a:rPr lang="en-US" sz="700" baseline="0" dirty="0">
                <a:solidFill>
                  <a:srgbClr val="002060"/>
                </a:solidFill>
                <a:effectLst/>
                <a:latin typeface="Helvetica" pitchFamily="2" charset="0"/>
              </a:rPr>
              <a:t>Scan QR code with your phone's camera or QR reader</a:t>
            </a:r>
          </a:p>
        </p:txBody>
      </p:sp>
      <p:sp>
        <p:nvSpPr>
          <p:cNvPr id="19" name="TextBox 18">
            <a:extLst>
              <a:ext uri="{FF2B5EF4-FFF2-40B4-BE49-F238E27FC236}">
                <a16:creationId xmlns:a16="http://schemas.microsoft.com/office/drawing/2014/main" id="{27F5D61F-D7F2-7A42-A5F7-35167A4251F6}"/>
              </a:ext>
            </a:extLst>
          </p:cNvPr>
          <p:cNvSpPr txBox="1"/>
          <p:nvPr/>
        </p:nvSpPr>
        <p:spPr>
          <a:xfrm>
            <a:off x="486372" y="7412220"/>
            <a:ext cx="5528349"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baseline="0" dirty="0">
                <a:solidFill>
                  <a:srgbClr val="2B3A79"/>
                </a:solidFill>
                <a:effectLst/>
                <a:latin typeface="UHC Sans" pitchFamily="2" charset="77"/>
                <a:ea typeface="+mn-ea"/>
                <a:cs typeface="+mn-cs"/>
              </a:rPr>
              <a:t>The UnitedHealthcare® app is available for download for iPhone® or Android®. iPhone is a registered trademark of Apple, Inc. Android is a registered trademark of Google LLC.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rgbClr val="2B3A79"/>
                </a:solidFill>
                <a:effectLst/>
                <a:latin typeface="UHC Sans" pitchFamily="2" charset="77"/>
                <a:ea typeface="+mn-ea"/>
                <a:cs typeface="+mn-cs"/>
              </a:rPr>
              <a:t>Virtual Visits phone and video chat with a doctor are not an insurance product, health care provider or a health plan. Unless otherwise required, benefits are available only when services are delivered through a Designated Virtual Network Provider. Virtual Visits are not intended to address emergency or life-threatening medical conditions and should not be used in those circumstances. Services may not be available at all times, or in all locations, or for all members. Check your benefit plan to determine if these services are available.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rgbClr val="2B3A79"/>
                </a:solidFill>
                <a:effectLst/>
                <a:latin typeface="UHC Sans" pitchFamily="2" charset="77"/>
                <a:ea typeface="+mn-ea"/>
                <a:cs typeface="+mn-cs"/>
              </a:rPr>
              <a:t>SimplyEngaged® is a voluntary program. The information provided under this program is for general informational purposes only and is not intended to be nor should be construed as medical advice. You should consult with an appropriate health care professional to determine what may be right for you. Rewards may be taxable. You should consult with an appropriate tax professional to determine if you have any tax obligations from receiving rewards under this program. If you are unable to meet a standard related to a health factor to obtain a reward under this program, you might qualify for an opportunity to earn the same reward by different means. Contact us at 1-855-215-0230 and we will work with you (and, if necessary, your doctor) to find another way for you to earn the same reward.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rgbClr val="2B3A79"/>
                </a:solidFill>
                <a:effectLst/>
                <a:latin typeface="UHC Sans" pitchFamily="2" charset="77"/>
                <a:ea typeface="+mn-ea"/>
                <a:cs typeface="+mn-cs"/>
              </a:rPr>
              <a:t>Rally Health</a:t>
            </a:r>
            <a:r>
              <a:rPr lang="en-US" sz="600" b="1" kern="1200" dirty="0">
                <a:solidFill>
                  <a:srgbClr val="2B3A79"/>
                </a:solidFill>
                <a:effectLst/>
                <a:latin typeface="UHC Sans" pitchFamily="2" charset="77"/>
                <a:ea typeface="+mn-ea"/>
                <a:cs typeface="+mn-cs"/>
              </a:rPr>
              <a:t>®</a:t>
            </a:r>
            <a:r>
              <a:rPr lang="en-US" sz="600" kern="1200" dirty="0">
                <a:solidFill>
                  <a:srgbClr val="2B3A79"/>
                </a:solidFill>
                <a:effectLst/>
                <a:latin typeface="UHC Sans" pitchFamily="2" charset="77"/>
                <a:ea typeface="+mn-ea"/>
                <a:cs typeface="+mn-cs"/>
              </a:rPr>
              <a:t> provides health and well-being information and support as part of your health plan. It does not provide medical advice or other health services, and is not a substitute for your doctor's care. If you have specific health care needs, consult an appropriate health care professional. Participation in the health survey is voluntary. Your responses will be kept confidential in accordance with the law and will only be used to provide health and wellness recommendations or conduct other plan activities.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baseline="0" dirty="0">
                <a:solidFill>
                  <a:srgbClr val="2B3A79"/>
                </a:solidFill>
                <a:effectLst/>
                <a:latin typeface="UHC Sans" pitchFamily="2" charset="77"/>
                <a:ea typeface="+mn-ea"/>
                <a:cs typeface="+mn-cs"/>
              </a:rPr>
              <a:t>The UnitedHealth Premium® designation program is a resource for informational purposes only. Designations are displayed in UnitedHealthcare online physician directories at </a:t>
            </a:r>
            <a:r>
              <a:rPr lang="en-US" sz="600" kern="1200" baseline="0" dirty="0" err="1">
                <a:solidFill>
                  <a:srgbClr val="2B3A79"/>
                </a:solidFill>
                <a:effectLst/>
                <a:latin typeface="UHC Sans" pitchFamily="2" charset="77"/>
                <a:ea typeface="+mn-ea"/>
                <a:cs typeface="+mn-cs"/>
              </a:rPr>
              <a:t>myuhc.com</a:t>
            </a:r>
            <a:r>
              <a:rPr lang="en-US" sz="600" kern="1200" baseline="0" dirty="0">
                <a:solidFill>
                  <a:srgbClr val="2B3A79"/>
                </a:solidFill>
                <a:effectLst/>
                <a:latin typeface="UHC Sans" pitchFamily="2" charset="77"/>
                <a:ea typeface="+mn-ea"/>
                <a:cs typeface="+mn-cs"/>
              </a:rPr>
              <a:t>®. You should always visit </a:t>
            </a:r>
            <a:r>
              <a:rPr lang="en-US" sz="600" kern="1200" baseline="0" dirty="0" err="1">
                <a:solidFill>
                  <a:srgbClr val="2B3A79"/>
                </a:solidFill>
                <a:effectLst/>
                <a:latin typeface="UHC Sans" pitchFamily="2" charset="77"/>
                <a:ea typeface="+mn-ea"/>
                <a:cs typeface="+mn-cs"/>
              </a:rPr>
              <a:t>myuhc.com</a:t>
            </a:r>
            <a:r>
              <a:rPr lang="en-US" sz="600" kern="1200" baseline="0" dirty="0">
                <a:solidFill>
                  <a:srgbClr val="2B3A79"/>
                </a:solidFill>
                <a:effectLst/>
                <a:latin typeface="UHC Sans" pitchFamily="2" charset="77"/>
                <a:ea typeface="+mn-ea"/>
                <a:cs typeface="+mn-cs"/>
              </a:rPr>
              <a:t> for the most current information. </a:t>
            </a:r>
            <a:r>
              <a:rPr lang="en-US" sz="600" b="1" kern="1200" baseline="0" dirty="0">
                <a:solidFill>
                  <a:srgbClr val="2B3A79"/>
                </a:solidFill>
                <a:effectLst/>
                <a:latin typeface="UHC Sans" pitchFamily="2" charset="77"/>
                <a:ea typeface="+mn-ea"/>
                <a:cs typeface="+mn-cs"/>
              </a:rPr>
              <a:t>Premium designations are a guide to choosing a physician and may be used as one of many factors you consider when choosing a physician. If you already have a physician, you may also wish to confer with him or her for advice on selecting other physicians. You should also discuss designations with a physician before choosing him or her. Physician evaluations have a risk of error and should not be the sole basis for selecting a physician.</a:t>
            </a:r>
            <a:r>
              <a:rPr lang="en-US" sz="600" kern="1200" baseline="0" dirty="0">
                <a:solidFill>
                  <a:srgbClr val="2B3A79"/>
                </a:solidFill>
                <a:effectLst/>
                <a:latin typeface="UHC Sans" pitchFamily="2" charset="77"/>
                <a:ea typeface="+mn-ea"/>
                <a:cs typeface="+mn-cs"/>
              </a:rPr>
              <a:t> Please visit </a:t>
            </a:r>
            <a:r>
              <a:rPr lang="en-US" sz="600" kern="1200" baseline="0" dirty="0" err="1">
                <a:solidFill>
                  <a:srgbClr val="2B3A79"/>
                </a:solidFill>
                <a:effectLst/>
                <a:latin typeface="UHC Sans" pitchFamily="2" charset="77"/>
                <a:ea typeface="+mn-ea"/>
                <a:cs typeface="+mn-cs"/>
              </a:rPr>
              <a:t>myuhc.com</a:t>
            </a:r>
            <a:r>
              <a:rPr lang="en-US" sz="600" kern="1200" baseline="0" dirty="0">
                <a:solidFill>
                  <a:srgbClr val="2B3A79"/>
                </a:solidFill>
                <a:effectLst/>
                <a:latin typeface="UHC Sans" pitchFamily="2" charset="77"/>
                <a:ea typeface="+mn-ea"/>
                <a:cs typeface="+mn-cs"/>
              </a:rPr>
              <a:t> for detailed program information and methodologies.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rgbClr val="2B3A79"/>
                </a:solidFill>
                <a:effectLst/>
                <a:latin typeface="UHC Sans" pitchFamily="2" charset="77"/>
                <a:ea typeface="+mn-ea"/>
                <a:cs typeface="+mn-cs"/>
              </a:rPr>
              <a:t>Insurance coverage provided by or through UnitedHealthcare Insurance Company or its affiliates. Administrative services provided by United HealthCare Services, Inc. or their affiliates.</a:t>
            </a:r>
          </a:p>
          <a:p>
            <a:endParaRPr lang="en-US" sz="600" kern="1200" dirty="0">
              <a:solidFill>
                <a:srgbClr val="2B3A79"/>
              </a:solidFill>
              <a:effectLst/>
              <a:latin typeface="UHC Sans" pitchFamily="2" charset="77"/>
              <a:ea typeface="+mn-ea"/>
              <a:cs typeface="+mn-cs"/>
            </a:endParaRPr>
          </a:p>
          <a:p>
            <a:r>
              <a:rPr lang="en-US" sz="600" kern="1200" dirty="0">
                <a:solidFill>
                  <a:srgbClr val="2B3A79"/>
                </a:solidFill>
                <a:effectLst/>
                <a:latin typeface="UHC Sans" pitchFamily="2" charset="77"/>
                <a:ea typeface="+mn-ea"/>
                <a:cs typeface="+mn-cs"/>
              </a:rPr>
              <a:t>EI20263072 8/20</a:t>
            </a:r>
          </a:p>
          <a:p>
            <a:r>
              <a:rPr lang="en-US" sz="600" kern="1200" dirty="0">
                <a:solidFill>
                  <a:srgbClr val="2B3A79"/>
                </a:solidFill>
                <a:effectLst/>
                <a:latin typeface="UHC Sans" pitchFamily="2" charset="77"/>
                <a:ea typeface="+mn-ea"/>
                <a:cs typeface="+mn-cs"/>
              </a:rPr>
              <a:t>© 2020 United HealthCare Services, Inc.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kern="1200" baseline="0" dirty="0">
              <a:solidFill>
                <a:srgbClr val="2B3A79"/>
              </a:solidFill>
              <a:effectLst/>
              <a:latin typeface="UHC Sa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kern="1200" dirty="0">
              <a:solidFill>
                <a:srgbClr val="2B3A79"/>
              </a:solidFill>
              <a:effectLst/>
              <a:latin typeface="UHC Sa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kern="1200" dirty="0">
              <a:solidFill>
                <a:srgbClr val="2B3A79"/>
              </a:solidFill>
              <a:effectLst/>
              <a:latin typeface="UHC Sans"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b="1" kern="1200" baseline="0" dirty="0">
              <a:solidFill>
                <a:srgbClr val="2B3A79"/>
              </a:solidFill>
              <a:effectLst/>
              <a:latin typeface="UHC Sans" pitchFamily="2" charset="77"/>
              <a:ea typeface="+mn-ea"/>
              <a:cs typeface="+mn-cs"/>
            </a:endParaRPr>
          </a:p>
          <a:p>
            <a:endParaRPr lang="en-US" sz="600" dirty="0">
              <a:solidFill>
                <a:srgbClr val="2B3A79"/>
              </a:solidFill>
              <a:latin typeface="UHC Sans" pitchFamily="2" charset="77"/>
            </a:endParaRPr>
          </a:p>
        </p:txBody>
      </p:sp>
      <p:sp>
        <p:nvSpPr>
          <p:cNvPr id="23" name="Rectangle 22">
            <a:extLst>
              <a:ext uri="{FF2B5EF4-FFF2-40B4-BE49-F238E27FC236}">
                <a16:creationId xmlns:a16="http://schemas.microsoft.com/office/drawing/2014/main" id="{FE5BA68E-8A9A-4B12-99D4-513D90502A7F}"/>
              </a:ext>
            </a:extLst>
          </p:cNvPr>
          <p:cNvSpPr/>
          <p:nvPr/>
        </p:nvSpPr>
        <p:spPr>
          <a:xfrm>
            <a:off x="1549865" y="1225612"/>
            <a:ext cx="3886200" cy="1338828"/>
          </a:xfrm>
          <a:prstGeom prst="rect">
            <a:avLst/>
          </a:prstGeom>
        </p:spPr>
        <p:txBody>
          <a:bodyPr>
            <a:spAutoFit/>
          </a:bodyPr>
          <a:lstStyle/>
          <a:p>
            <a:endParaRPr lang="en-US" sz="1200" dirty="0">
              <a:solidFill>
                <a:srgbClr val="000000"/>
              </a:solidFill>
              <a:latin typeface="UHC Serif Headline Semibold"/>
            </a:endParaRPr>
          </a:p>
          <a:p>
            <a:pPr marR="6350" algn="just"/>
            <a:r>
              <a:rPr lang="en-US" sz="1200" dirty="0">
                <a:solidFill>
                  <a:srgbClr val="000000"/>
                </a:solidFill>
                <a:latin typeface="UHC Serif Headline Semibold"/>
              </a:rPr>
              <a:t> </a:t>
            </a:r>
            <a:r>
              <a:rPr lang="en-US" b="1" dirty="0">
                <a:solidFill>
                  <a:srgbClr val="000066"/>
                </a:solidFill>
                <a:latin typeface="UHC Serif Headline Semibold"/>
              </a:rPr>
              <a:t>The UnitedHealthcare</a:t>
            </a:r>
            <a:r>
              <a:rPr lang="en-US" sz="1000" b="1" dirty="0">
                <a:solidFill>
                  <a:srgbClr val="000066"/>
                </a:solidFill>
                <a:latin typeface="UHC Serif Headline Semibold"/>
              </a:rPr>
              <a:t>® </a:t>
            </a:r>
            <a:r>
              <a:rPr lang="en-US" b="1" dirty="0">
                <a:solidFill>
                  <a:srgbClr val="000066"/>
                </a:solidFill>
                <a:latin typeface="UHC Serif Headline Semibold"/>
              </a:rPr>
              <a:t>app puts your plan at your fingertips. </a:t>
            </a:r>
            <a:endParaRPr lang="en-US" dirty="0">
              <a:solidFill>
                <a:srgbClr val="000066"/>
              </a:solidFill>
              <a:latin typeface="UHC Serif Headline Semibold"/>
            </a:endParaRPr>
          </a:p>
          <a:p>
            <a:pPr algn="just"/>
            <a:r>
              <a:rPr lang="en-US" sz="1100" dirty="0">
                <a:solidFill>
                  <a:srgbClr val="2B3A79"/>
                </a:solidFill>
                <a:latin typeface="UHC Sans Medium" panose="00000600000000000000" pitchFamily="50" charset="0"/>
              </a:rPr>
              <a:t>When you’re out and about, you can do everything from managing your plan to getting convenient care. Just download the app</a:t>
            </a:r>
            <a:endParaRPr lang="en-US" sz="1100" dirty="0">
              <a:solidFill>
                <a:srgbClr val="2B3A79"/>
              </a:solidFill>
            </a:endParaRPr>
          </a:p>
        </p:txBody>
      </p:sp>
      <p:pic>
        <p:nvPicPr>
          <p:cNvPr id="24" name="Picture 23">
            <a:extLst>
              <a:ext uri="{FF2B5EF4-FFF2-40B4-BE49-F238E27FC236}">
                <a16:creationId xmlns:a16="http://schemas.microsoft.com/office/drawing/2014/main" id="{02D79286-7D20-4809-B75F-F5D0ECF18B82}"/>
              </a:ext>
            </a:extLst>
          </p:cNvPr>
          <p:cNvPicPr>
            <a:picLocks noChangeAspect="1"/>
          </p:cNvPicPr>
          <p:nvPr/>
        </p:nvPicPr>
        <p:blipFill>
          <a:blip r:embed="rId4"/>
          <a:stretch>
            <a:fillRect/>
          </a:stretch>
        </p:blipFill>
        <p:spPr>
          <a:xfrm>
            <a:off x="439345" y="1412018"/>
            <a:ext cx="904762" cy="1208983"/>
          </a:xfrm>
          <a:prstGeom prst="rect">
            <a:avLst/>
          </a:prstGeom>
        </p:spPr>
      </p:pic>
      <p:sp>
        <p:nvSpPr>
          <p:cNvPr id="2" name="Rectangle 1">
            <a:extLst>
              <a:ext uri="{FF2B5EF4-FFF2-40B4-BE49-F238E27FC236}">
                <a16:creationId xmlns:a16="http://schemas.microsoft.com/office/drawing/2014/main" id="{CABB716D-37F6-4483-AD8D-57A62AFCB42E}"/>
              </a:ext>
            </a:extLst>
          </p:cNvPr>
          <p:cNvSpPr/>
          <p:nvPr/>
        </p:nvSpPr>
        <p:spPr>
          <a:xfrm>
            <a:off x="1549865" y="2696400"/>
            <a:ext cx="3886200" cy="461665"/>
          </a:xfrm>
          <a:prstGeom prst="rect">
            <a:avLst/>
          </a:prstGeom>
        </p:spPr>
        <p:txBody>
          <a:bodyPr>
            <a:spAutoFit/>
          </a:bodyPr>
          <a:lstStyle/>
          <a:p>
            <a:r>
              <a:rPr lang="en-US" sz="1200" u="sng" dirty="0">
                <a:solidFill>
                  <a:srgbClr val="0563C1"/>
                </a:solidFill>
                <a:latin typeface="Verdana" panose="020B0604030504040204" pitchFamily="34" charset="0"/>
                <a:ea typeface="Times New Roman" panose="02020603050405020304" pitchFamily="18" charset="0"/>
              </a:rPr>
              <a:t>https://uhc.video.uhc.com/media/UHC+Mobile+App+Demo+2024+without+RX/1_xnnw9v4e</a:t>
            </a:r>
            <a:endParaRPr lang="en-US" sz="1200" dirty="0"/>
          </a:p>
        </p:txBody>
      </p:sp>
      <p:pic>
        <p:nvPicPr>
          <p:cNvPr id="4" name="Picture 3">
            <a:extLst>
              <a:ext uri="{FF2B5EF4-FFF2-40B4-BE49-F238E27FC236}">
                <a16:creationId xmlns:a16="http://schemas.microsoft.com/office/drawing/2014/main" id="{B9EE6CF5-1CE5-40B8-C35E-2F8B19A12F7D}"/>
              </a:ext>
            </a:extLst>
          </p:cNvPr>
          <p:cNvPicPr>
            <a:picLocks noChangeAspect="1"/>
          </p:cNvPicPr>
          <p:nvPr/>
        </p:nvPicPr>
        <p:blipFill>
          <a:blip r:embed="rId5"/>
          <a:srcRect/>
          <a:stretch/>
        </p:blipFill>
        <p:spPr>
          <a:xfrm>
            <a:off x="5962273" y="3711035"/>
            <a:ext cx="1142861" cy="1769593"/>
          </a:xfrm>
          <a:prstGeom prst="rect">
            <a:avLst/>
          </a:prstGeom>
        </p:spPr>
      </p:pic>
      <p:sp>
        <p:nvSpPr>
          <p:cNvPr id="5" name="Rectangle 4">
            <a:extLst>
              <a:ext uri="{FF2B5EF4-FFF2-40B4-BE49-F238E27FC236}">
                <a16:creationId xmlns:a16="http://schemas.microsoft.com/office/drawing/2014/main" id="{828C1726-7824-C962-5F83-1538F20407ED}"/>
              </a:ext>
            </a:extLst>
          </p:cNvPr>
          <p:cNvSpPr/>
          <p:nvPr/>
        </p:nvSpPr>
        <p:spPr>
          <a:xfrm>
            <a:off x="1684633" y="3690852"/>
            <a:ext cx="3428696" cy="1015663"/>
          </a:xfrm>
          <a:prstGeom prst="rect">
            <a:avLst/>
          </a:prstGeom>
        </p:spPr>
        <p:txBody>
          <a:bodyPr wrap="square">
            <a:spAutoFit/>
          </a:bodyPr>
          <a:lstStyle/>
          <a:p>
            <a:r>
              <a:rPr lang="en-US" b="1" dirty="0">
                <a:solidFill>
                  <a:srgbClr val="273582"/>
                </a:solidFill>
                <a:effectLst/>
                <a:latin typeface="UHC Serif Headline" panose="02020503060303060403" pitchFamily="18" charset="77"/>
              </a:rPr>
              <a:t>Virtual Visits </a:t>
            </a:r>
            <a:endParaRPr lang="en-US" dirty="0">
              <a:solidFill>
                <a:srgbClr val="273582"/>
              </a:solidFill>
              <a:effectLst/>
              <a:latin typeface="UHC Serif Headline Semibold" panose="02020503060303060403" pitchFamily="18" charset="77"/>
            </a:endParaRPr>
          </a:p>
          <a:p>
            <a:r>
              <a:rPr lang="en-US" sz="1100" baseline="0" dirty="0">
                <a:solidFill>
                  <a:srgbClr val="273582"/>
                </a:solidFill>
                <a:effectLst/>
                <a:latin typeface="UHC Sans" pitchFamily="2" charset="77"/>
              </a:rPr>
              <a:t>Get access to care online, anytime. Visit with a doctor 24/7 by video or phone*.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baseline="0" dirty="0">
                <a:solidFill>
                  <a:srgbClr val="2B3A79"/>
                </a:solidFill>
                <a:effectLst/>
                <a:latin typeface="+mn-lt"/>
                <a:ea typeface="+mn-ea"/>
                <a:cs typeface="+mn-cs"/>
              </a:rPr>
              <a:t>*Data rates may apply.</a:t>
            </a:r>
          </a:p>
          <a:p>
            <a:r>
              <a:rPr lang="en-US" sz="1100" baseline="0" dirty="0">
                <a:solidFill>
                  <a:srgbClr val="273582"/>
                </a:solidFill>
                <a:effectLst/>
                <a:latin typeface="UHC Sans" pitchFamily="2" charset="77"/>
              </a:rPr>
              <a:t> </a:t>
            </a:r>
          </a:p>
        </p:txBody>
      </p:sp>
      <p:pic>
        <p:nvPicPr>
          <p:cNvPr id="11" name="Picture 10">
            <a:extLst>
              <a:ext uri="{FF2B5EF4-FFF2-40B4-BE49-F238E27FC236}">
                <a16:creationId xmlns:a16="http://schemas.microsoft.com/office/drawing/2014/main" id="{77766728-476E-A59B-697A-57E03BEC6D0C}"/>
              </a:ext>
            </a:extLst>
          </p:cNvPr>
          <p:cNvPicPr>
            <a:picLocks noChangeAspect="1"/>
          </p:cNvPicPr>
          <p:nvPr/>
        </p:nvPicPr>
        <p:blipFill>
          <a:blip r:embed="rId6"/>
          <a:stretch>
            <a:fillRect/>
          </a:stretch>
        </p:blipFill>
        <p:spPr>
          <a:xfrm>
            <a:off x="5962273" y="1475153"/>
            <a:ext cx="881267" cy="883029"/>
          </a:xfrm>
          <a:prstGeom prst="rect">
            <a:avLst/>
          </a:prstGeom>
        </p:spPr>
      </p:pic>
      <p:pic>
        <p:nvPicPr>
          <p:cNvPr id="1026" name="Picture 3">
            <a:extLst>
              <a:ext uri="{FF2B5EF4-FFF2-40B4-BE49-F238E27FC236}">
                <a16:creationId xmlns:a16="http://schemas.microsoft.com/office/drawing/2014/main" id="{4ADB8434-6D2C-6C51-2554-ED01768DD8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965" y="3680043"/>
            <a:ext cx="14175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0FB4E449-6B99-FC6C-056B-ECEAD951B688}"/>
              </a:ext>
            </a:extLst>
          </p:cNvPr>
          <p:cNvSpPr txBox="1"/>
          <p:nvPr/>
        </p:nvSpPr>
        <p:spPr>
          <a:xfrm>
            <a:off x="1582477" y="4689409"/>
            <a:ext cx="3886200" cy="461665"/>
          </a:xfrm>
          <a:prstGeom prst="rect">
            <a:avLst/>
          </a:prstGeom>
          <a:noFill/>
        </p:spPr>
        <p:txBody>
          <a:bodyPr wrap="square">
            <a:spAutoFit/>
          </a:bodyPr>
          <a:lstStyle/>
          <a:p>
            <a:pPr marL="0" marR="0">
              <a:spcBef>
                <a:spcPts val="0"/>
              </a:spcBef>
              <a:spcAft>
                <a:spcPts val="0"/>
              </a:spcAft>
            </a:pPr>
            <a:r>
              <a:rPr lang="en-US" sz="1200" u="sng" dirty="0">
                <a:solidFill>
                  <a:srgbClr val="0563C1"/>
                </a:solidFill>
                <a:effectLst/>
                <a:latin typeface="Verdana" panose="020B0604030504040204" pitchFamily="34" charset="0"/>
                <a:ea typeface="Verdana" panose="020B0604030504040204" pitchFamily="34" charset="0"/>
                <a:hlinkClick r:id="rId8"/>
              </a:rPr>
              <a:t>https://www.brainshark.com/uhc/vu?pi=zHbzpdeA1zm7iVz0</a:t>
            </a:r>
            <a:endParaRPr lang="en-US" sz="12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34922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bdd4540-dfa8-4f47-92e3-d421298f2c89}" enabled="1" method="Privileged" siteId="{2f5e7ebc-22b0-4fbe-934c-aabddb4e29b1}"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12183</TotalTime>
  <Words>781</Words>
  <Application>Microsoft Office PowerPoint</Application>
  <PresentationFormat>Custom</PresentationFormat>
  <Paragraphs>35</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Calibri</vt:lpstr>
      <vt:lpstr>Calibri Light</vt:lpstr>
      <vt:lpstr>Helvetica</vt:lpstr>
      <vt:lpstr>UHC Sans</vt:lpstr>
      <vt:lpstr>UHC Sans Medium</vt:lpstr>
      <vt:lpstr>UHC Serif Headline</vt:lpstr>
      <vt:lpstr>UHC Serif Headline Semibold</vt:lpstr>
      <vt:lpstr>Verdana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Elrick, Drew</dc:creator>
  <cp:lastModifiedBy>Alycia Harp</cp:lastModifiedBy>
  <cp:revision>22</cp:revision>
  <cp:lastPrinted>2020-08-31T20:22:49Z</cp:lastPrinted>
  <dcterms:created xsi:type="dcterms:W3CDTF">2020-08-26T13:47:12Z</dcterms:created>
  <dcterms:modified xsi:type="dcterms:W3CDTF">2023-10-10T14:37:07Z</dcterms:modified>
</cp:coreProperties>
</file>